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purl.oclc.org/ooxml/officeDocument/relationships/extendedProperties" Target="docProps/app.xml"/><Relationship Id="rId2" Type="http://schemas.openxmlformats.org/package/2006/relationships/metadata/core-properties" Target="docProps/core.xml"/><Relationship Id="rId1" Type="http://purl.oclc.org/ooxml/officeDocument/relationships/officeDocument" Target="ppt/presentation.xml"/></Relationships>
</file>

<file path=ppt/presentation.xml><?xml version="1.0" encoding="utf-8"?>
<p:presentation xmlns:a="http://purl.oclc.org/ooxml/drawingml/main" xmlns:r="http://purl.oclc.org/ooxml/officeDocument/relationships" xmlns:p="http://purl.oclc.org/ooxml/presentationml/main" saveSubsetFonts="1" conformance="strict">
  <p:sldMasterIdLst>
    <p:sldMasterId id="2147483708" r:id="rId1"/>
  </p:sldMasterIdLst>
  <p:sldIdLst>
    <p:sldId id="256" r:id="rId2"/>
    <p:sldId id="257" r:id="rId3"/>
    <p:sldId id="259" r:id="rId4"/>
    <p:sldId id="258" r:id="rId5"/>
    <p:sldId id="260" r:id="rId6"/>
    <p:sldId id="261" r:id="rId7"/>
    <p:sldId id="262" r:id="rId8"/>
    <p:sldId id="263"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purl.oclc.org/ooxml/drawingml/main" xmlns:r="http://purl.oclc.org/ooxml/officeDocument/relationships" xmlns:p="http://purl.oclc.org/ooxml/presentationml/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purl.oclc.org/ooxml/drawingml/main" def="{5C22544A-7EE6-4342-B048-85BDC9FD1C3A}"/>
</file>

<file path=ppt/viewProps.xml><?xml version="1.0" encoding="utf-8"?>
<p:viewPr xmlns:a="http://purl.oclc.org/ooxml/drawingml/main" xmlns:r="http://purl.oclc.org/ooxml/officeDocument/relationships" xmlns:p="http://purl.oclc.org/ooxml/presentationml/main">
  <p:normalViewPr horzBarState="maximized">
    <p:restoredLeft sz="14.997%" autoAdjust="0"/>
    <p:restoredTop sz="94.66%"/>
  </p:normalViewPr>
  <p:slideViewPr>
    <p:cSldViewPr snapToGrid="0">
      <p:cViewPr varScale="1">
        <p:scale>
          <a:sx n="81" d="100"/>
          <a:sy n="81" d="100"/>
        </p:scale>
        <p:origin x="46" y="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purl.oclc.org/ooxml/officeDocument/relationships/slide" Target="slides/slide7.xml"/><Relationship Id="rId13" Type="http://purl.oclc.org/ooxml/officeDocument/relationships/tableStyles" Target="tableStyles.xml"/><Relationship Id="rId3" Type="http://purl.oclc.org/ooxml/officeDocument/relationships/slide" Target="slides/slide2.xml"/><Relationship Id="rId7" Type="http://purl.oclc.org/ooxml/officeDocument/relationships/slide" Target="slides/slide6.xml"/><Relationship Id="rId12" Type="http://purl.oclc.org/ooxml/officeDocument/relationships/theme" Target="theme/theme1.xml"/><Relationship Id="rId2" Type="http://purl.oclc.org/ooxml/officeDocument/relationships/slide" Target="slides/slide1.xml"/><Relationship Id="rId1" Type="http://purl.oclc.org/ooxml/officeDocument/relationships/slideMaster" Target="slideMasters/slideMaster1.xml"/><Relationship Id="rId6" Type="http://purl.oclc.org/ooxml/officeDocument/relationships/slide" Target="slides/slide5.xml"/><Relationship Id="rId11" Type="http://purl.oclc.org/ooxml/officeDocument/relationships/viewProps" Target="viewProps.xml"/><Relationship Id="rId5" Type="http://purl.oclc.org/ooxml/officeDocument/relationships/slide" Target="slides/slide4.xml"/><Relationship Id="rId10" Type="http://purl.oclc.org/ooxml/officeDocument/relationships/presProps" Target="presProps.xml"/><Relationship Id="rId4" Type="http://purl.oclc.org/ooxml/officeDocument/relationships/slide" Target="slides/slide3.xml"/><Relationship Id="rId9" Type="http://purl.oclc.org/ooxml/officeDocument/relationships/slide" Target="slides/slide8.xml"/></Relationships>
</file>

<file path=ppt/media/image1.png>
</file>

<file path=ppt/slideLayouts/_rels/slideLayout1.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0.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11.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2.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3.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4.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5.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6.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7.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8.xml.rels><?xml version="1.0" encoding="UTF-8" standalone="yes"?>
<Relationships xmlns="http://schemas.openxmlformats.org/package/2006/relationships"><Relationship Id="rId1" Type="http://purl.oclc.org/ooxml/officeDocument/relationships/slideMaster" Target="../slideMasters/slideMaster1.xml"/></Relationships>
</file>

<file path=ppt/slideLayouts/_rels/slideLayout9.xml.rels><?xml version="1.0" encoding="UTF-8" standalone="yes"?>
<Relationships xmlns="http://schemas.openxmlformats.org/package/2006/relationships"><Relationship Id="rId1" Type="http://purl.oclc.org/ooxml/officeDocument/relationships/slideMaster" Target="../slideMasters/slideMaster1.xml"/></Relationships>
</file>

<file path=ppt/slideLayouts/slideLayout1.xml><?xml version="1.0" encoding="utf-8"?>
<p:sldLayout xmlns:a="http://purl.oclc.org/ooxml/drawingml/main" xmlns:r="http://purl.oclc.org/ooxml/officeDocument/relationships" xmlns:p="http://purl.oclc.org/ooxml/presentationml/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
                    <a:lumOff val="25%"/>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F77F227B-A984-4C3C-98BC-4F3AF29EEC02}" type="datetimeFigureOut">
              <a:rPr lang="en-US" smtClean="0"/>
              <a:t>1/31/2020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A750A1-AF75-470F-9876-BC390ECF4942}" type="slidenum">
              <a:rPr lang="en-US" smtClean="0"/>
              <a:t>‹#›</a:t>
            </a:fld>
            <a:endParaRPr lang="en-US"/>
          </a:p>
        </p:txBody>
      </p:sp>
    </p:spTree>
    <p:extLst>
      <p:ext uri="{BB962C8B-B14F-4D97-AF65-F5344CB8AC3E}">
        <p14:creationId xmlns:p14="http://schemas.microsoft.com/office/powerpoint/2010/main" val="1016132371"/>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purl.oclc.org/ooxml/drawingml/main" xmlns:r="http://purl.oclc.org/ooxml/officeDocument/relationships" xmlns:p="http://purl.oclc.org/ooxml/presentationml/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7F227B-A984-4C3C-98BC-4F3AF29EEC02}" type="datetimeFigureOut">
              <a:rPr lang="en-US" smtClean="0"/>
              <a:t>1/31/2020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A750A1-AF75-470F-9876-BC390ECF4942}" type="slidenum">
              <a:rPr lang="en-US" smtClean="0"/>
              <a:t>‹#›</a:t>
            </a:fld>
            <a:endParaRPr lang="en-US"/>
          </a:p>
        </p:txBody>
      </p:sp>
    </p:spTree>
    <p:extLst>
      <p:ext uri="{BB962C8B-B14F-4D97-AF65-F5344CB8AC3E}">
        <p14:creationId xmlns:p14="http://schemas.microsoft.com/office/powerpoint/2010/main" val="978668319"/>
      </p:ext>
    </p:extLst>
  </p:cSld>
  <p:clrMapOvr>
    <a:masterClrMapping/>
  </p:clrMapOvr>
</p:sldLayout>
</file>

<file path=ppt/slideLayouts/slideLayout11.xml><?xml version="1.0" encoding="utf-8"?>
<p:sldLayout xmlns:a="http://purl.oclc.org/ooxml/drawingml/main" xmlns:r="http://purl.oclc.org/ooxml/officeDocument/relationships" xmlns:p="http://purl.oclc.org/ooxml/presentationml/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77F227B-A984-4C3C-98BC-4F3AF29EEC02}" type="datetimeFigureOut">
              <a:rPr lang="en-US" smtClean="0"/>
              <a:t>1/31/2020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CA750A1-AF75-470F-9876-BC390ECF4942}" type="slidenum">
              <a:rPr lang="en-US" smtClean="0"/>
              <a:t>‹#›</a:t>
            </a:fld>
            <a:endParaRPr lang="en-US"/>
          </a:p>
        </p:txBody>
      </p:sp>
    </p:spTree>
    <p:extLst>
      <p:ext uri="{BB962C8B-B14F-4D97-AF65-F5344CB8AC3E}">
        <p14:creationId xmlns:p14="http://schemas.microsoft.com/office/powerpoint/2010/main" val="2430834430"/>
      </p:ext>
    </p:extLst>
  </p:cSld>
  <p:clrMapOvr>
    <a:masterClrMapping/>
  </p:clrMapOvr>
</p:sldLayout>
</file>

<file path=ppt/slideLayouts/slideLayout2.xml><?xml version="1.0" encoding="utf-8"?>
<p:sldLayout xmlns:a="http://purl.oclc.org/ooxml/drawingml/main" xmlns:r="http://purl.oclc.org/ooxml/officeDocument/relationships" xmlns:p="http://purl.oclc.org/ooxml/presentationml/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77F227B-A984-4C3C-98BC-4F3AF29EEC02}" type="datetimeFigureOut">
              <a:rPr lang="en-US" smtClean="0"/>
              <a:t>1/31/2020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A750A1-AF75-470F-9876-BC390ECF4942}" type="slidenum">
              <a:rPr lang="en-US" smtClean="0"/>
              <a:t>‹#›</a:t>
            </a:fld>
            <a:endParaRPr lang="en-US"/>
          </a:p>
        </p:txBody>
      </p:sp>
    </p:spTree>
    <p:extLst>
      <p:ext uri="{BB962C8B-B14F-4D97-AF65-F5344CB8AC3E}">
        <p14:creationId xmlns:p14="http://schemas.microsoft.com/office/powerpoint/2010/main" val="1325633521"/>
      </p:ext>
    </p:extLst>
  </p:cSld>
  <p:clrMapOvr>
    <a:masterClrMapping/>
  </p:clrMapOvr>
</p:sldLayout>
</file>

<file path=ppt/slideLayouts/slideLayout3.xml><?xml version="1.0" encoding="utf-8"?>
<p:sldLayout xmlns:a="http://purl.oclc.org/ooxml/drawingml/main" xmlns:r="http://purl.oclc.org/ooxml/officeDocument/relationships" xmlns:p="http://purl.oclc.org/ooxml/presentationml/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
                  </a:schemeClr>
                </a:solidFill>
              </a:defRPr>
            </a:lvl2pPr>
            <a:lvl3pPr marL="914400" indent="0">
              <a:buNone/>
              <a:defRPr sz="1800">
                <a:solidFill>
                  <a:schemeClr val="tx1">
                    <a:tint val="75%"/>
                  </a:schemeClr>
                </a:solidFill>
              </a:defRPr>
            </a:lvl3pPr>
            <a:lvl4pPr marL="1371600" indent="0">
              <a:buNone/>
              <a:defRPr sz="1600">
                <a:solidFill>
                  <a:schemeClr val="tx1">
                    <a:tint val="75%"/>
                  </a:schemeClr>
                </a:solidFill>
              </a:defRPr>
            </a:lvl4pPr>
            <a:lvl5pPr marL="1828800" indent="0">
              <a:buNone/>
              <a:defRPr sz="1600">
                <a:solidFill>
                  <a:schemeClr val="tx1">
                    <a:tint val="75%"/>
                  </a:schemeClr>
                </a:solidFill>
              </a:defRPr>
            </a:lvl5pPr>
            <a:lvl6pPr marL="2286000" indent="0">
              <a:buNone/>
              <a:defRPr sz="1600">
                <a:solidFill>
                  <a:schemeClr val="tx1">
                    <a:tint val="75%"/>
                  </a:schemeClr>
                </a:solidFill>
              </a:defRPr>
            </a:lvl6pPr>
            <a:lvl7pPr marL="2743200" indent="0">
              <a:buNone/>
              <a:defRPr sz="1600">
                <a:solidFill>
                  <a:schemeClr val="tx1">
                    <a:tint val="75%"/>
                  </a:schemeClr>
                </a:solidFill>
              </a:defRPr>
            </a:lvl7pPr>
            <a:lvl8pPr marL="3200400" indent="0">
              <a:buNone/>
              <a:defRPr sz="1600">
                <a:solidFill>
                  <a:schemeClr val="tx1">
                    <a:tint val="75%"/>
                  </a:schemeClr>
                </a:solidFill>
              </a:defRPr>
            </a:lvl8pPr>
            <a:lvl9pPr marL="3657600" indent="0">
              <a:buNone/>
              <a:defRPr sz="1600">
                <a:solidFill>
                  <a:schemeClr val="tx1">
                    <a:tint val="75%"/>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F77F227B-A984-4C3C-98BC-4F3AF29EEC02}" type="datetimeFigureOut">
              <a:rPr lang="en-US" smtClean="0"/>
              <a:t>1/31/2020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A750A1-AF75-470F-9876-BC390ECF4942}" type="slidenum">
              <a:rPr lang="en-US" smtClean="0"/>
              <a:t>‹#›</a:t>
            </a:fld>
            <a:endParaRPr lang="en-US"/>
          </a:p>
        </p:txBody>
      </p:sp>
    </p:spTree>
    <p:extLst>
      <p:ext uri="{BB962C8B-B14F-4D97-AF65-F5344CB8AC3E}">
        <p14:creationId xmlns:p14="http://schemas.microsoft.com/office/powerpoint/2010/main" val="1861196065"/>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purl.oclc.org/ooxml/drawingml/main" xmlns:r="http://purl.oclc.org/ooxml/officeDocument/relationships" xmlns:p="http://purl.oclc.org/ooxml/presentationml/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F77F227B-A984-4C3C-98BC-4F3AF29EEC02}" type="datetimeFigureOut">
              <a:rPr lang="en-US" smtClean="0"/>
              <a:t>1/31/2020</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ECA750A1-AF75-470F-9876-BC390ECF4942}" type="slidenum">
              <a:rPr lang="en-US" smtClean="0"/>
              <a:t>‹#›</a:t>
            </a:fld>
            <a:endParaRPr lang="en-US"/>
          </a:p>
        </p:txBody>
      </p:sp>
    </p:spTree>
    <p:extLst>
      <p:ext uri="{BB962C8B-B14F-4D97-AF65-F5344CB8AC3E}">
        <p14:creationId xmlns:p14="http://schemas.microsoft.com/office/powerpoint/2010/main" val="1575845434"/>
      </p:ext>
    </p:extLst>
  </p:cSld>
  <p:clrMapOvr>
    <a:masterClrMapping/>
  </p:clrMapOvr>
</p:sldLayout>
</file>

<file path=ppt/slideLayouts/slideLayout5.xml><?xml version="1.0" encoding="utf-8"?>
<p:sldLayout xmlns:a="http://purl.oclc.org/ooxml/drawingml/main" xmlns:r="http://purl.oclc.org/ooxml/officeDocument/relationships" xmlns:p="http://purl.oclc.org/ooxml/presentationml/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F77F227B-A984-4C3C-98BC-4F3AF29EEC02}" type="datetimeFigureOut">
              <a:rPr lang="en-US" smtClean="0"/>
              <a:t>1/31/2020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CA750A1-AF75-470F-9876-BC390ECF4942}"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516518820"/>
      </p:ext>
    </p:extLst>
  </p:cSld>
  <p:clrMapOvr>
    <a:masterClrMapping/>
  </p:clrMapOvr>
</p:sldLayout>
</file>

<file path=ppt/slideLayouts/slideLayout6.xml><?xml version="1.0" encoding="utf-8"?>
<p:sldLayout xmlns:a="http://purl.oclc.org/ooxml/drawingml/main" xmlns:r="http://purl.oclc.org/ooxml/officeDocument/relationships" xmlns:p="http://purl.oclc.org/ooxml/presentationml/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77F227B-A984-4C3C-98BC-4F3AF29EEC02}" type="datetimeFigureOut">
              <a:rPr lang="en-US" smtClean="0"/>
              <a:t>1/31/2020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CA750A1-AF75-470F-9876-BC390ECF4942}" type="slidenum">
              <a:rPr lang="en-US" smtClean="0"/>
              <a:t>‹#›</a:t>
            </a:fld>
            <a:endParaRPr lang="en-US"/>
          </a:p>
        </p:txBody>
      </p:sp>
    </p:spTree>
    <p:extLst>
      <p:ext uri="{BB962C8B-B14F-4D97-AF65-F5344CB8AC3E}">
        <p14:creationId xmlns:p14="http://schemas.microsoft.com/office/powerpoint/2010/main" val="1414566824"/>
      </p:ext>
    </p:extLst>
  </p:cSld>
  <p:clrMapOvr>
    <a:masterClrMapping/>
  </p:clrMapOvr>
</p:sldLayout>
</file>

<file path=ppt/slideLayouts/slideLayout7.xml><?xml version="1.0" encoding="utf-8"?>
<p:sldLayout xmlns:a="http://purl.oclc.org/ooxml/drawingml/main" xmlns:r="http://purl.oclc.org/ooxml/officeDocument/relationships" xmlns:p="http://purl.oclc.org/ooxml/presentationml/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7F227B-A984-4C3C-98BC-4F3AF29EEC02}" type="datetimeFigureOut">
              <a:rPr lang="en-US" smtClean="0"/>
              <a:t>1/31/2020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CA750A1-AF75-470F-9876-BC390ECF4942}" type="slidenum">
              <a:rPr lang="en-US" smtClean="0"/>
              <a:t>‹#›</a:t>
            </a:fld>
            <a:endParaRPr lang="en-US"/>
          </a:p>
        </p:txBody>
      </p:sp>
    </p:spTree>
    <p:extLst>
      <p:ext uri="{BB962C8B-B14F-4D97-AF65-F5344CB8AC3E}">
        <p14:creationId xmlns:p14="http://schemas.microsoft.com/office/powerpoint/2010/main" val="2040729480"/>
      </p:ext>
    </p:extLst>
  </p:cSld>
  <p:clrMapOvr>
    <a:masterClrMapping/>
  </p:clrMapOvr>
</p:sldLayout>
</file>

<file path=ppt/slideLayouts/slideLayout8.xml><?xml version="1.0" encoding="utf-8"?>
<p:sldLayout xmlns:a="http://purl.oclc.org/ooxml/drawingml/main" xmlns:r="http://purl.oclc.org/ooxml/officeDocument/relationships" xmlns:p="http://purl.oclc.org/ooxml/presentationml/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F77F227B-A984-4C3C-98BC-4F3AF29EEC02}" type="datetimeFigureOut">
              <a:rPr lang="en-US" smtClean="0"/>
              <a:t>1/31/2020</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
                  </a:srgbClr>
                </a:solidFill>
              </a:defRPr>
            </a:lvl1pPr>
          </a:lstStyle>
          <a:p>
            <a:endParaRPr lang="en-US"/>
          </a:p>
        </p:txBody>
      </p:sp>
      <p:sp>
        <p:nvSpPr>
          <p:cNvPr id="11" name="Slide Number Placeholder 10"/>
          <p:cNvSpPr>
            <a:spLocks noGrp="1"/>
          </p:cNvSpPr>
          <p:nvPr>
            <p:ph type="sldNum" sz="quarter" idx="12"/>
          </p:nvPr>
        </p:nvSpPr>
        <p:spPr/>
        <p:txBody>
          <a:bodyPr/>
          <a:lstStyle/>
          <a:p>
            <a:fld id="{ECA750A1-AF75-470F-9876-BC390ECF4942}" type="slidenum">
              <a:rPr lang="en-US" smtClean="0"/>
              <a:t>‹#›</a:t>
            </a:fld>
            <a:endParaRPr lang="en-US"/>
          </a:p>
        </p:txBody>
      </p:sp>
    </p:spTree>
    <p:extLst>
      <p:ext uri="{BB962C8B-B14F-4D97-AF65-F5344CB8AC3E}">
        <p14:creationId xmlns:p14="http://schemas.microsoft.com/office/powerpoint/2010/main" val="2573920863"/>
      </p:ext>
    </p:extLst>
  </p:cSld>
  <p:clrMapOvr>
    <a:masterClrMapping/>
  </p:clrMapOvr>
</p:sldLayout>
</file>

<file path=ppt/slideLayouts/slideLayout9.xml><?xml version="1.0" encoding="utf-8"?>
<p:sldLayout xmlns:a="http://purl.oclc.org/ooxml/drawingml/main" xmlns:r="http://purl.oclc.org/ooxml/officeDocument/relationships" xmlns:p="http://purl.oclc.org/ooxml/presentationml/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
            </a:schemeClr>
          </a:solidFill>
        </p:spPr>
        <p:txBody>
          <a:bodyPr anchor="t"/>
          <a:lstStyle>
            <a:lvl1pPr marL="0" indent="0">
              <a:buNone/>
              <a:defRPr sz="3200">
                <a:solidFill>
                  <a:schemeClr val="bg1">
                    <a:lumMod val="85%"/>
                    <a:lumOff val="15%"/>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
                    </a:prstClr>
                  </a:outerShdw>
                </a:effectLst>
              </a:defRPr>
            </a:lvl1pPr>
          </a:lstStyle>
          <a:p>
            <a:fld id="{F77F227B-A984-4C3C-98BC-4F3AF29EEC02}" type="datetimeFigureOut">
              <a:rPr lang="en-US" smtClean="0"/>
              <a:t>1/31/2020</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
                  </a:srgbClr>
                </a:solidFill>
              </a:defRPr>
            </a:lvl1pPr>
          </a:lstStyle>
          <a:p>
            <a:endParaRPr lang="en-US"/>
          </a:p>
        </p:txBody>
      </p:sp>
      <p:sp>
        <p:nvSpPr>
          <p:cNvPr id="10" name="Slide Number Placeholder 9"/>
          <p:cNvSpPr>
            <a:spLocks noGrp="1"/>
          </p:cNvSpPr>
          <p:nvPr>
            <p:ph type="sldNum" sz="quarter" idx="12"/>
          </p:nvPr>
        </p:nvSpPr>
        <p:spPr/>
        <p:txBody>
          <a:bodyPr/>
          <a:lstStyle/>
          <a:p>
            <a:fld id="{ECA750A1-AF75-470F-9876-BC390ECF4942}" type="slidenum">
              <a:rPr lang="en-US" smtClean="0"/>
              <a:t>‹#›</a:t>
            </a:fld>
            <a:endParaRPr lang="en-US"/>
          </a:p>
        </p:txBody>
      </p:sp>
    </p:spTree>
    <p:extLst>
      <p:ext uri="{BB962C8B-B14F-4D97-AF65-F5344CB8AC3E}">
        <p14:creationId xmlns:p14="http://schemas.microsoft.com/office/powerpoint/2010/main" val="2064985074"/>
      </p:ext>
    </p:extLst>
  </p:cSld>
  <p:clrMapOvr>
    <a:masterClrMapping/>
  </p:clrMapOvr>
</p:sldLayout>
</file>

<file path=ppt/slideMasters/_rels/slideMaster1.xml.rels><?xml version="1.0" encoding="UTF-8" standalone="yes"?>
<Relationships xmlns="http://schemas.openxmlformats.org/package/2006/relationships"><Relationship Id="rId8" Type="http://purl.oclc.org/ooxml/officeDocument/relationships/slideLayout" Target="../slideLayouts/slideLayout8.xml"/><Relationship Id="rId3" Type="http://purl.oclc.org/ooxml/officeDocument/relationships/slideLayout" Target="../slideLayouts/slideLayout3.xml"/><Relationship Id="rId7" Type="http://purl.oclc.org/ooxml/officeDocument/relationships/slideLayout" Target="../slideLayouts/slideLayout7.xml"/><Relationship Id="rId12" Type="http://purl.oclc.org/ooxml/officeDocument/relationships/theme" Target="../theme/theme1.xml"/><Relationship Id="rId2" Type="http://purl.oclc.org/ooxml/officeDocument/relationships/slideLayout" Target="../slideLayouts/slideLayout2.xml"/><Relationship Id="rId1" Type="http://purl.oclc.org/ooxml/officeDocument/relationships/slideLayout" Target="../slideLayouts/slideLayout1.xml"/><Relationship Id="rId6" Type="http://purl.oclc.org/ooxml/officeDocument/relationships/slideLayout" Target="../slideLayouts/slideLayout6.xml"/><Relationship Id="rId11" Type="http://purl.oclc.org/ooxml/officeDocument/relationships/slideLayout" Target="../slideLayouts/slideLayout11.xml"/><Relationship Id="rId5" Type="http://purl.oclc.org/ooxml/officeDocument/relationships/slideLayout" Target="../slideLayouts/slideLayout5.xml"/><Relationship Id="rId10" Type="http://purl.oclc.org/ooxml/officeDocument/relationships/slideLayout" Target="../slideLayouts/slideLayout10.xml"/><Relationship Id="rId4" Type="http://purl.oclc.org/ooxml/officeDocument/relationships/slideLayout" Target="../slideLayouts/slideLayout4.xml"/><Relationship Id="rId9" Type="http://purl.oclc.org/ooxml/officeDocument/relationships/slideLayout" Target="../slideLayouts/slideLayout9.xml"/></Relationships>
</file>

<file path=ppt/slideMasters/slideMaster1.xml><?xml version="1.0" encoding="utf-8"?>
<p:sldMaster xmlns:a="http://purl.oclc.org/ooxml/drawingml/main" xmlns:r="http://purl.oclc.org/ooxml/officeDocument/relationships" xmlns:p="http://purl.oclc.org/ooxml/presentationml/main">
  <p:cSld>
    <p:bg>
      <p:bgPr>
        <a:solidFill>
          <a:schemeClr val="bg1">
            <a:lumMod val="95%"/>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
                  </a:schemeClr>
                </a:solidFill>
              </a:defRPr>
            </a:lvl1pPr>
          </a:lstStyle>
          <a:p>
            <a:fld id="{F77F227B-A984-4C3C-98BC-4F3AF29EEC02}" type="datetimeFigureOut">
              <a:rPr lang="en-US" smtClean="0"/>
              <a:t>1/31/2020</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
            </a:srgbClr>
          </a:solidFill>
        </p:spPr>
        <p:txBody>
          <a:bodyPr vert="horz" lIns="18288" tIns="45720" rIns="18288" bIns="45720" rtlCol="0" anchor="ctr">
            <a:noAutofit/>
          </a:bodyPr>
          <a:lstStyle>
            <a:lvl1pPr algn="ctr">
              <a:defRPr sz="1100" spc="0" baseline="0%">
                <a:solidFill>
                  <a:srgbClr val="FFFFFF"/>
                </a:solidFill>
              </a:defRPr>
            </a:lvl1pPr>
          </a:lstStyle>
          <a:p>
            <a:fld id="{ECA750A1-AF75-470F-9876-BC390ECF4942}" type="slidenum">
              <a:rPr lang="en-US" smtClean="0"/>
              <a:t>‹#›</a:t>
            </a:fld>
            <a:endParaRPr lang="en-US"/>
          </a:p>
        </p:txBody>
      </p:sp>
    </p:spTree>
    <p:extLst>
      <p:ext uri="{BB962C8B-B14F-4D97-AF65-F5344CB8AC3E}">
        <p14:creationId xmlns:p14="http://schemas.microsoft.com/office/powerpoint/2010/main" val="756910600"/>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ctr" defTabSz="914400" rtl="0" eaLnBrk="1" latinLnBrk="0" hangingPunct="1">
        <a:lnSpc>
          <a:spcPct val="9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
        </a:lnSpc>
        <a:spcBef>
          <a:spcPts val="1000"/>
        </a:spcBef>
        <a:buClr>
          <a:schemeClr val="accent2"/>
        </a:buClr>
        <a:buFont typeface="Arial" panose="020B0604020202020204" pitchFamily="34" charset="0"/>
        <a:buChar char="•"/>
        <a:defRPr sz="1800" kern="1200">
          <a:solidFill>
            <a:schemeClr val="tx1">
              <a:lumMod val="85%"/>
              <a:lumOff val="15%"/>
            </a:schemeClr>
          </a:solidFill>
          <a:latin typeface="+mn-lt"/>
          <a:ea typeface="+mn-ea"/>
          <a:cs typeface="+mn-cs"/>
        </a:defRPr>
      </a:lvl1pPr>
      <a:lvl2pPr marL="457200" indent="-228600" algn="l" defTabSz="914400" rtl="0" eaLnBrk="1" latinLnBrk="0" hangingPunct="1">
        <a:lnSpc>
          <a:spcPct val="100%"/>
        </a:lnSpc>
        <a:spcBef>
          <a:spcPts val="1000"/>
        </a:spcBef>
        <a:buClr>
          <a:schemeClr val="accent2"/>
        </a:buClr>
        <a:buFont typeface="Arial" panose="020B0604020202020204" pitchFamily="34" charset="0"/>
        <a:buChar char="•"/>
        <a:defRPr sz="1600" kern="1200">
          <a:solidFill>
            <a:schemeClr val="tx1">
              <a:lumMod val="85%"/>
              <a:lumOff val="15%"/>
            </a:schemeClr>
          </a:solidFill>
          <a:latin typeface="+mn-lt"/>
          <a:ea typeface="+mn-ea"/>
          <a:cs typeface="+mn-cs"/>
        </a:defRPr>
      </a:lvl2pPr>
      <a:lvl3pPr marL="685800" indent="-228600" algn="l" defTabSz="914400" rtl="0" eaLnBrk="1" latinLnBrk="0" hangingPunct="1">
        <a:lnSpc>
          <a:spcPct val="100%"/>
        </a:lnSpc>
        <a:spcBef>
          <a:spcPts val="1000"/>
        </a:spcBef>
        <a:buClr>
          <a:schemeClr val="accent2"/>
        </a:buClr>
        <a:buFont typeface="Arial" panose="020B0604020202020204" pitchFamily="34" charset="0"/>
        <a:buChar char="•"/>
        <a:defRPr sz="1600" kern="1200">
          <a:solidFill>
            <a:schemeClr val="tx1">
              <a:lumMod val="85%"/>
              <a:lumOff val="15%"/>
            </a:schemeClr>
          </a:solidFill>
          <a:latin typeface="+mn-lt"/>
          <a:ea typeface="+mn-ea"/>
          <a:cs typeface="+mn-cs"/>
        </a:defRPr>
      </a:lvl3pPr>
      <a:lvl4pPr marL="914400" indent="-228600" algn="l" defTabSz="914400" rtl="0" eaLnBrk="1" latinLnBrk="0" hangingPunct="1">
        <a:lnSpc>
          <a:spcPct val="100%"/>
        </a:lnSpc>
        <a:spcBef>
          <a:spcPts val="1000"/>
        </a:spcBef>
        <a:buClr>
          <a:schemeClr val="accent2"/>
        </a:buClr>
        <a:buFont typeface="Arial" panose="020B0604020202020204" pitchFamily="34" charset="0"/>
        <a:buChar char="•"/>
        <a:defRPr sz="1600" kern="1200">
          <a:solidFill>
            <a:schemeClr val="tx1">
              <a:lumMod val="85%"/>
              <a:lumOff val="15%"/>
            </a:schemeClr>
          </a:solidFill>
          <a:latin typeface="+mn-lt"/>
          <a:ea typeface="+mn-ea"/>
          <a:cs typeface="+mn-cs"/>
        </a:defRPr>
      </a:lvl4pPr>
      <a:lvl5pPr marL="1143000" indent="-228600" algn="l" defTabSz="914400" rtl="0" eaLnBrk="1" latinLnBrk="0" hangingPunct="1">
        <a:lnSpc>
          <a:spcPct val="100%"/>
        </a:lnSpc>
        <a:spcBef>
          <a:spcPts val="1000"/>
        </a:spcBef>
        <a:buClr>
          <a:schemeClr val="accent2"/>
        </a:buClr>
        <a:buFont typeface="Arial" panose="020B0604020202020204" pitchFamily="34" charset="0"/>
        <a:buChar char="•"/>
        <a:defRPr sz="1600" kern="1200">
          <a:solidFill>
            <a:schemeClr val="tx1">
              <a:lumMod val="85%"/>
              <a:lumOff val="15%"/>
            </a:schemeClr>
          </a:solidFill>
          <a:latin typeface="+mn-lt"/>
          <a:ea typeface="+mn-ea"/>
          <a:cs typeface="+mn-cs"/>
        </a:defRPr>
      </a:lvl5pPr>
      <a:lvl6pPr marL="1312863" indent="-228600" algn="l" defTabSz="914400" rtl="0" eaLnBrk="1" latinLnBrk="0" hangingPunct="1">
        <a:lnSpc>
          <a:spcPct val="1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purl.oclc.org/ooxml/officeDocument/relationships/slideLayout" Target="../slideLayouts/slideLayout1.xml"/></Relationships>
</file>

<file path=ppt/slides/_rels/slide2.xml.rels><?xml version="1.0" encoding="UTF-8" standalone="yes"?>
<Relationships xmlns="http://schemas.openxmlformats.org/package/2006/relationships"><Relationship Id="rId1" Type="http://purl.oclc.org/ooxml/officeDocument/relationships/slideLayout" Target="../slideLayouts/slideLayout2.xml"/></Relationships>
</file>

<file path=ppt/slides/_rels/slide3.xml.rels><?xml version="1.0" encoding="UTF-8" standalone="yes"?>
<Relationships xmlns="http://schemas.openxmlformats.org/package/2006/relationships"><Relationship Id="rId1" Type="http://purl.oclc.org/ooxml/officeDocument/relationships/slideLayout" Target="../slideLayouts/slideLayout2.xml"/></Relationships>
</file>

<file path=ppt/slides/_rels/slide4.xml.rels><?xml version="1.0" encoding="UTF-8" standalone="yes"?>
<Relationships xmlns="http://schemas.openxmlformats.org/package/2006/relationships"><Relationship Id="rId1" Type="http://purl.oclc.org/ooxml/officeDocument/relationships/slideLayout" Target="../slideLayouts/slideLayout2.xml"/></Relationships>
</file>

<file path=ppt/slides/_rels/slide5.xml.rels><?xml version="1.0" encoding="UTF-8" standalone="yes"?>
<Relationships xmlns="http://schemas.openxmlformats.org/package/2006/relationships"><Relationship Id="rId1" Type="http://purl.oclc.org/ooxml/officeDocument/relationships/slideLayout" Target="../slideLayouts/slideLayout2.xml"/></Relationships>
</file>

<file path=ppt/slides/_rels/slide6.xml.rels><?xml version="1.0" encoding="UTF-8" standalone="yes"?>
<Relationships xmlns="http://schemas.openxmlformats.org/package/2006/relationships"><Relationship Id="rId2" Type="http://purl.oclc.org/ooxml/officeDocument/relationships/image" Target="../media/image1.png"/><Relationship Id="rId1" Type="http://purl.oclc.org/ooxml/officeDocument/relationships/slideLayout" Target="../slideLayouts/slideLayout2.xml"/></Relationships>
</file>

<file path=ppt/slides/_rels/slide7.xml.rels><?xml version="1.0" encoding="UTF-8" standalone="yes"?>
<Relationships xmlns="http://schemas.openxmlformats.org/package/2006/relationships"><Relationship Id="rId1" Type="http://purl.oclc.org/ooxml/officeDocument/relationships/slideLayout" Target="../slideLayouts/slideLayout2.xml"/></Relationships>
</file>

<file path=ppt/slides/_rels/slide8.xml.rels><?xml version="1.0" encoding="UTF-8" standalone="yes"?>
<Relationships xmlns="http://schemas.openxmlformats.org/package/2006/relationships"><Relationship Id="rId1" Type="http://purl.oclc.org/ooxml/officeDocument/relationships/slideLayout" Target="../slideLayouts/slideLayout2.xml"/></Relationships>
</file>

<file path=ppt/slides/slide1.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79A85-8E44-40A2-9999-B8C39A3E1F0F}"/>
              </a:ext>
            </a:extLst>
          </p:cNvPr>
          <p:cNvSpPr>
            <a:spLocks noGrp="1"/>
          </p:cNvSpPr>
          <p:nvPr>
            <p:ph type="ctrTitle"/>
          </p:nvPr>
        </p:nvSpPr>
        <p:spPr/>
        <p:txBody>
          <a:bodyPr/>
          <a:lstStyle/>
          <a:p>
            <a:r>
              <a:rPr lang="en-US" dirty="0" err="1"/>
              <a:t>Hotels’Surroundings</a:t>
            </a:r>
            <a:endParaRPr lang="en-US" dirty="0"/>
          </a:p>
        </p:txBody>
      </p:sp>
      <p:sp>
        <p:nvSpPr>
          <p:cNvPr id="3" name="Subtitle 2">
            <a:extLst>
              <a:ext uri="{FF2B5EF4-FFF2-40B4-BE49-F238E27FC236}">
                <a16:creationId xmlns:a16="http://schemas.microsoft.com/office/drawing/2014/main" id="{9C7FAFD0-D7BE-4861-B75E-F77DEF0CDC28}"/>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3824303821"/>
      </p:ext>
    </p:extLst>
  </p:cSld>
  <p:clrMapOvr>
    <a:masterClrMapping/>
  </p:clrMapOvr>
</p:sld>
</file>

<file path=ppt/slides/slide2.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A73EE-B4BF-412F-83A3-3A170DE2E8AF}"/>
              </a:ext>
            </a:extLst>
          </p:cNvPr>
          <p:cNvSpPr>
            <a:spLocks noGrp="1"/>
          </p:cNvSpPr>
          <p:nvPr>
            <p:ph type="title"/>
          </p:nvPr>
        </p:nvSpPr>
        <p:spPr/>
        <p:txBody>
          <a:bodyPr/>
          <a:lstStyle/>
          <a:p>
            <a:r>
              <a:rPr lang="en-US" dirty="0" err="1"/>
              <a:t>INtroduction</a:t>
            </a:r>
            <a:endParaRPr lang="en-US" dirty="0"/>
          </a:p>
        </p:txBody>
      </p:sp>
      <p:sp>
        <p:nvSpPr>
          <p:cNvPr id="3" name="Content Placeholder 2">
            <a:extLst>
              <a:ext uri="{FF2B5EF4-FFF2-40B4-BE49-F238E27FC236}">
                <a16:creationId xmlns:a16="http://schemas.microsoft.com/office/drawing/2014/main" id="{D156E8C8-37F2-4129-B065-11BE218F2CE7}"/>
              </a:ext>
            </a:extLst>
          </p:cNvPr>
          <p:cNvSpPr>
            <a:spLocks noGrp="1"/>
          </p:cNvSpPr>
          <p:nvPr>
            <p:ph idx="1"/>
          </p:nvPr>
        </p:nvSpPr>
        <p:spPr/>
        <p:txBody>
          <a:bodyPr>
            <a:normAutofit/>
          </a:bodyPr>
          <a:lstStyle/>
          <a:p>
            <a:r>
              <a:rPr lang="en-US" dirty="0"/>
              <a:t>Most travel search engines allow the user to search for hotels based on </a:t>
            </a:r>
          </a:p>
          <a:p>
            <a:pPr lvl="1"/>
            <a:r>
              <a:rPr lang="en-US" dirty="0"/>
              <a:t>Travel dates</a:t>
            </a:r>
          </a:p>
          <a:p>
            <a:pPr lvl="1"/>
            <a:r>
              <a:rPr lang="en-US" dirty="0"/>
              <a:t>Price</a:t>
            </a:r>
          </a:p>
          <a:p>
            <a:r>
              <a:rPr lang="en-US" dirty="0"/>
              <a:t>Sometimes the user is more interested in the venues around the hotel </a:t>
            </a:r>
          </a:p>
          <a:p>
            <a:r>
              <a:rPr lang="en-US" dirty="0"/>
              <a:t>Study Objective: Show there is a market for accessibility based search engines based on a hypothetical case of a user </a:t>
            </a:r>
          </a:p>
        </p:txBody>
      </p:sp>
    </p:spTree>
    <p:extLst>
      <p:ext uri="{BB962C8B-B14F-4D97-AF65-F5344CB8AC3E}">
        <p14:creationId xmlns:p14="http://schemas.microsoft.com/office/powerpoint/2010/main" val="3069739809"/>
      </p:ext>
    </p:extLst>
  </p:cSld>
  <p:clrMapOvr>
    <a:masterClrMapping/>
  </p:clrMapOvr>
</p:sld>
</file>

<file path=ppt/slides/slide3.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DA73EE-B4BF-412F-83A3-3A170DE2E8AF}"/>
              </a:ext>
            </a:extLst>
          </p:cNvPr>
          <p:cNvSpPr>
            <a:spLocks noGrp="1"/>
          </p:cNvSpPr>
          <p:nvPr>
            <p:ph type="title"/>
          </p:nvPr>
        </p:nvSpPr>
        <p:spPr/>
        <p:txBody>
          <a:bodyPr/>
          <a:lstStyle/>
          <a:p>
            <a:r>
              <a:rPr lang="en-US" dirty="0" err="1"/>
              <a:t>INtroduction</a:t>
            </a:r>
            <a:endParaRPr lang="en-US" dirty="0"/>
          </a:p>
        </p:txBody>
      </p:sp>
      <p:sp>
        <p:nvSpPr>
          <p:cNvPr id="3" name="Content Placeholder 2">
            <a:extLst>
              <a:ext uri="{FF2B5EF4-FFF2-40B4-BE49-F238E27FC236}">
                <a16:creationId xmlns:a16="http://schemas.microsoft.com/office/drawing/2014/main" id="{D156E8C8-37F2-4129-B065-11BE218F2CE7}"/>
              </a:ext>
            </a:extLst>
          </p:cNvPr>
          <p:cNvSpPr>
            <a:spLocks noGrp="1"/>
          </p:cNvSpPr>
          <p:nvPr>
            <p:ph idx="1"/>
          </p:nvPr>
        </p:nvSpPr>
        <p:spPr/>
        <p:txBody>
          <a:bodyPr>
            <a:normAutofit/>
          </a:bodyPr>
          <a:lstStyle/>
          <a:p>
            <a:r>
              <a:rPr lang="en-US" dirty="0"/>
              <a:t>Case Study</a:t>
            </a:r>
          </a:p>
          <a:p>
            <a:pPr lvl="1"/>
            <a:r>
              <a:rPr lang="en-US" dirty="0"/>
              <a:t>hypothetical user is looking for a hotel in Montreal with  Since his company is paying for the stay, he is not very concerned about the price, he is more concerned about the hotel surroundings. He is looking for the following three features:</a:t>
            </a:r>
          </a:p>
          <a:p>
            <a:pPr lvl="2"/>
            <a:r>
              <a:rPr lang="en-US" dirty="0"/>
              <a:t>Easy access to metro station (within a 500m radius)</a:t>
            </a:r>
          </a:p>
          <a:p>
            <a:pPr lvl="2"/>
            <a:r>
              <a:rPr lang="en-US" dirty="0"/>
              <a:t>At least a grocery store (within 500m radius) </a:t>
            </a:r>
          </a:p>
          <a:p>
            <a:pPr lvl="2"/>
            <a:r>
              <a:rPr lang="en-US" dirty="0"/>
              <a:t>At least a post office (within a 300m radius) </a:t>
            </a:r>
          </a:p>
        </p:txBody>
      </p:sp>
    </p:spTree>
    <p:extLst>
      <p:ext uri="{BB962C8B-B14F-4D97-AF65-F5344CB8AC3E}">
        <p14:creationId xmlns:p14="http://schemas.microsoft.com/office/powerpoint/2010/main" val="154850056"/>
      </p:ext>
    </p:extLst>
  </p:cSld>
  <p:clrMapOvr>
    <a:masterClrMapping/>
  </p:clrMapOvr>
</p:sld>
</file>

<file path=ppt/slides/slide4.xml><?xml version="1.0" encoding="utf-8"?>
<p:sld xmlns:a="http://purl.oclc.org/ooxml/drawingml/main" xmlns:r="http://purl.oclc.org/ooxml/officeDocument/relationships" xmlns:p="http://purl.oclc.org/ooxml/presentationml/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AEFFFF2-9EB4-4B6C-B9F8-2BA3EF89A2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3070172" cy="6858000"/>
          </a:xfrm>
          <a:prstGeom prst="rect">
            <a:avLst/>
          </a:prstGeom>
          <a:solidFill>
            <a:schemeClr val="tx2"/>
          </a:solidFill>
          <a:ln>
            <a:noFill/>
          </a:ln>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id="{0D65299F-028F-4AFC-B46A-8DB33E20FE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70172" y="0"/>
            <a:ext cx="9121828" cy="6858000"/>
          </a:xfrm>
          <a:prstGeom prst="rect">
            <a:avLst/>
          </a:prstGeom>
          <a:ln>
            <a:noFill/>
          </a:ln>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AC87F6E-526A-49B5-995D-42DB656594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17423" y="1443035"/>
            <a:ext cx="3971932" cy="3971930"/>
          </a:xfrm>
          <a:prstGeom prst="ellipse">
            <a:avLst/>
          </a:prstGeom>
          <a:solidFill>
            <a:srgbClr val="FFFFFF"/>
          </a:solidFill>
          <a:ln w="31750">
            <a:solidFill>
              <a:schemeClr val="accent2">
                <a:lumMod val="75%"/>
              </a:schemeClr>
            </a:solidFill>
          </a:ln>
        </p:spPr>
        <p:style>
          <a:lnRef idx="2">
            <a:schemeClr val="accent1">
              <a:shade val="5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B65E6C5-3AE6-4663-93BC-A9913E727075}"/>
              </a:ext>
            </a:extLst>
          </p:cNvPr>
          <p:cNvSpPr>
            <a:spLocks noGrp="1"/>
          </p:cNvSpPr>
          <p:nvPr>
            <p:ph type="title"/>
          </p:nvPr>
        </p:nvSpPr>
        <p:spPr>
          <a:xfrm>
            <a:off x="1260873" y="1586484"/>
            <a:ext cx="3685032" cy="3685032"/>
          </a:xfrm>
          <a:prstGeom prst="ellipse">
            <a:avLst/>
          </a:prstGeom>
          <a:solidFill>
            <a:schemeClr val="accent2">
              <a:lumMod val="75%"/>
            </a:schemeClr>
          </a:solidFill>
          <a:ln>
            <a:noFill/>
          </a:ln>
        </p:spPr>
        <p:txBody>
          <a:bodyPr>
            <a:normAutofit/>
          </a:bodyPr>
          <a:lstStyle/>
          <a:p>
            <a:r>
              <a:rPr lang="en-US" sz="3000" b="1">
                <a:solidFill>
                  <a:srgbClr val="FFFFFF"/>
                </a:solidFill>
              </a:rPr>
              <a:t>Data</a:t>
            </a:r>
            <a:endParaRPr lang="en-US" sz="3000">
              <a:solidFill>
                <a:srgbClr val="FFFFFF"/>
              </a:solidFill>
            </a:endParaRPr>
          </a:p>
        </p:txBody>
      </p:sp>
      <p:sp>
        <p:nvSpPr>
          <p:cNvPr id="3" name="Content Placeholder 2">
            <a:extLst>
              <a:ext uri="{FF2B5EF4-FFF2-40B4-BE49-F238E27FC236}">
                <a16:creationId xmlns:a16="http://schemas.microsoft.com/office/drawing/2014/main" id="{8B7951A9-8FE2-4AED-84E4-BA1E4792A050}"/>
              </a:ext>
            </a:extLst>
          </p:cNvPr>
          <p:cNvSpPr>
            <a:spLocks noGrp="1"/>
          </p:cNvSpPr>
          <p:nvPr>
            <p:ph idx="1"/>
          </p:nvPr>
        </p:nvSpPr>
        <p:spPr>
          <a:xfrm>
            <a:off x="5591695" y="1402080"/>
            <a:ext cx="5320696" cy="4053840"/>
          </a:xfrm>
        </p:spPr>
        <p:txBody>
          <a:bodyPr anchor="ctr">
            <a:normAutofit/>
          </a:bodyPr>
          <a:lstStyle/>
          <a:p>
            <a:pPr>
              <a:lnSpc>
                <a:spcPct val="90%"/>
              </a:lnSpc>
            </a:pPr>
            <a:r>
              <a:rPr lang="en-US" sz="1500" dirty="0"/>
              <a:t>Single source: </a:t>
            </a:r>
            <a:r>
              <a:rPr lang="en-US" sz="1500" dirty="0" err="1"/>
              <a:t>Foursquares</a:t>
            </a:r>
            <a:endParaRPr lang="en-US" sz="1500" dirty="0"/>
          </a:p>
          <a:p>
            <a:pPr lvl="1">
              <a:lnSpc>
                <a:spcPct val="90%"/>
              </a:lnSpc>
            </a:pPr>
            <a:r>
              <a:rPr lang="en-US" sz="1500" dirty="0"/>
              <a:t>4 searches:</a:t>
            </a:r>
          </a:p>
          <a:p>
            <a:pPr lvl="3">
              <a:lnSpc>
                <a:spcPct val="90%"/>
              </a:lnSpc>
            </a:pPr>
            <a:r>
              <a:rPr lang="en-US" sz="1500" dirty="0"/>
              <a:t>Hotels</a:t>
            </a:r>
          </a:p>
          <a:p>
            <a:pPr lvl="3">
              <a:lnSpc>
                <a:spcPct val="90%"/>
              </a:lnSpc>
            </a:pPr>
            <a:r>
              <a:rPr lang="en-US" sz="1500" dirty="0"/>
              <a:t>Groceries</a:t>
            </a:r>
          </a:p>
          <a:p>
            <a:pPr lvl="3">
              <a:lnSpc>
                <a:spcPct val="90%"/>
              </a:lnSpc>
            </a:pPr>
            <a:r>
              <a:rPr lang="en-US" sz="1500" dirty="0"/>
              <a:t>Metro stations</a:t>
            </a:r>
          </a:p>
          <a:p>
            <a:pPr lvl="3">
              <a:lnSpc>
                <a:spcPct val="90%"/>
              </a:lnSpc>
            </a:pPr>
            <a:r>
              <a:rPr lang="en-US" sz="1500" dirty="0"/>
              <a:t>Post Office</a:t>
            </a:r>
          </a:p>
          <a:p>
            <a:pPr lvl="1">
              <a:lnSpc>
                <a:spcPct val="90%"/>
              </a:lnSpc>
            </a:pPr>
            <a:r>
              <a:rPr lang="en-US" sz="1500" dirty="0"/>
              <a:t>A single data base be built</a:t>
            </a:r>
          </a:p>
          <a:p>
            <a:pPr lvl="2">
              <a:lnSpc>
                <a:spcPct val="90%"/>
              </a:lnSpc>
            </a:pPr>
            <a:r>
              <a:rPr lang="en-US" sz="1500" dirty="0"/>
              <a:t>All the listed hotels in an 8 km radius from downtown Montreal</a:t>
            </a:r>
          </a:p>
          <a:p>
            <a:pPr lvl="2">
              <a:lnSpc>
                <a:spcPct val="90%"/>
              </a:lnSpc>
            </a:pPr>
            <a:r>
              <a:rPr lang="en-US" sz="1500" dirty="0"/>
              <a:t>A variable indicating if there is a grocery store near hotel</a:t>
            </a:r>
          </a:p>
          <a:p>
            <a:pPr lvl="2">
              <a:lnSpc>
                <a:spcPct val="90%"/>
              </a:lnSpc>
            </a:pPr>
            <a:r>
              <a:rPr lang="en-US" sz="1500" dirty="0"/>
              <a:t>A variable indicating if there is a metro station near hotel</a:t>
            </a:r>
          </a:p>
          <a:p>
            <a:pPr lvl="2">
              <a:lnSpc>
                <a:spcPct val="90%"/>
              </a:lnSpc>
            </a:pPr>
            <a:r>
              <a:rPr lang="en-US" sz="1500" dirty="0"/>
              <a:t>Variable indicating if there is a post office near hotel</a:t>
            </a:r>
          </a:p>
          <a:p>
            <a:pPr lvl="2">
              <a:lnSpc>
                <a:spcPct val="90%"/>
              </a:lnSpc>
            </a:pPr>
            <a:endParaRPr lang="en-US" sz="1500" dirty="0"/>
          </a:p>
          <a:p>
            <a:pPr lvl="2">
              <a:lnSpc>
                <a:spcPct val="90%"/>
              </a:lnSpc>
            </a:pPr>
            <a:endParaRPr lang="en-US" sz="1500" dirty="0"/>
          </a:p>
        </p:txBody>
      </p:sp>
    </p:spTree>
    <p:extLst>
      <p:ext uri="{BB962C8B-B14F-4D97-AF65-F5344CB8AC3E}">
        <p14:creationId xmlns:p14="http://schemas.microsoft.com/office/powerpoint/2010/main" val="938687392"/>
      </p:ext>
    </p:extLst>
  </p:cSld>
  <p:clrMapOvr>
    <a:masterClrMapping/>
  </p:clrMapOvr>
</p:sld>
</file>

<file path=ppt/slides/slide5.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B29157-BC96-43F8-A1FE-4587AD4E4CD5}"/>
              </a:ext>
            </a:extLst>
          </p:cNvPr>
          <p:cNvSpPr>
            <a:spLocks noGrp="1"/>
          </p:cNvSpPr>
          <p:nvPr>
            <p:ph type="title"/>
          </p:nvPr>
        </p:nvSpPr>
        <p:spPr/>
        <p:txBody>
          <a:bodyPr/>
          <a:lstStyle/>
          <a:p>
            <a:r>
              <a:rPr lang="en-US" b="1" dirty="0"/>
              <a:t>Methodology</a:t>
            </a:r>
            <a:endParaRPr lang="en-US" dirty="0"/>
          </a:p>
        </p:txBody>
      </p:sp>
      <p:sp>
        <p:nvSpPr>
          <p:cNvPr id="3" name="Content Placeholder 2">
            <a:extLst>
              <a:ext uri="{FF2B5EF4-FFF2-40B4-BE49-F238E27FC236}">
                <a16:creationId xmlns:a16="http://schemas.microsoft.com/office/drawing/2014/main" id="{98F429E3-A95B-46D3-884E-CC3FBF9CE373}"/>
              </a:ext>
            </a:extLst>
          </p:cNvPr>
          <p:cNvSpPr>
            <a:spLocks noGrp="1"/>
          </p:cNvSpPr>
          <p:nvPr>
            <p:ph idx="1"/>
          </p:nvPr>
        </p:nvSpPr>
        <p:spPr/>
        <p:txBody>
          <a:bodyPr>
            <a:normAutofit fontScale="92.5%" lnSpcReduction="20%"/>
          </a:bodyPr>
          <a:lstStyle/>
          <a:p>
            <a:pPr lvl="0"/>
            <a:r>
              <a:rPr lang="en-US" dirty="0"/>
              <a:t>Import Required Libraries</a:t>
            </a:r>
          </a:p>
          <a:p>
            <a:pPr lvl="0"/>
            <a:r>
              <a:rPr lang="en-US" dirty="0"/>
              <a:t>Extract data</a:t>
            </a:r>
          </a:p>
          <a:p>
            <a:pPr lvl="0"/>
            <a:r>
              <a:rPr lang="en-US" dirty="0"/>
              <a:t>Build main data frame:</a:t>
            </a:r>
          </a:p>
          <a:p>
            <a:pPr lvl="1"/>
            <a:r>
              <a:rPr lang="en-US" dirty="0"/>
              <a:t>Based on distances calculated using Pythagoras </a:t>
            </a:r>
          </a:p>
          <a:p>
            <a:r>
              <a:rPr lang="en-US" dirty="0"/>
              <a:t>K-means to classify hotels in 5 groups</a:t>
            </a:r>
          </a:p>
          <a:p>
            <a:pPr lvl="0"/>
            <a:r>
              <a:rPr lang="en-US" dirty="0"/>
              <a:t>Create grades based on clusters </a:t>
            </a:r>
          </a:p>
          <a:p>
            <a:pPr lvl="1"/>
            <a:r>
              <a:rPr lang="en-US" dirty="0"/>
              <a:t>Clusters don't respect user preference, so we need to evaluate which ratings are best for the user)</a:t>
            </a:r>
          </a:p>
          <a:p>
            <a:pPr lvl="0"/>
            <a:r>
              <a:rPr lang="en-US" dirty="0"/>
              <a:t>Create a color-coded map, to show in green the best hotels and in red the worse hotels to the user</a:t>
            </a:r>
          </a:p>
          <a:p>
            <a:endParaRPr lang="en-US" dirty="0"/>
          </a:p>
        </p:txBody>
      </p:sp>
    </p:spTree>
    <p:extLst>
      <p:ext uri="{BB962C8B-B14F-4D97-AF65-F5344CB8AC3E}">
        <p14:creationId xmlns:p14="http://schemas.microsoft.com/office/powerpoint/2010/main" val="3946996217"/>
      </p:ext>
    </p:extLst>
  </p:cSld>
  <p:clrMapOvr>
    <a:masterClrMapping/>
  </p:clrMapOvr>
</p:sld>
</file>

<file path=ppt/slides/slide6.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4BD85F-30D7-4EA4-B0A1-EE1AF2C8F578}"/>
              </a:ext>
            </a:extLst>
          </p:cNvPr>
          <p:cNvSpPr>
            <a:spLocks noGrp="1"/>
          </p:cNvSpPr>
          <p:nvPr>
            <p:ph type="title"/>
          </p:nvPr>
        </p:nvSpPr>
        <p:spPr/>
        <p:txBody>
          <a:bodyPr/>
          <a:lstStyle/>
          <a:p>
            <a:r>
              <a:rPr lang="en-US" dirty="0"/>
              <a:t>Results</a:t>
            </a:r>
          </a:p>
        </p:txBody>
      </p:sp>
      <p:pic>
        <p:nvPicPr>
          <p:cNvPr id="4" name="Content Placeholder 3">
            <a:extLst>
              <a:ext uri="{FF2B5EF4-FFF2-40B4-BE49-F238E27FC236}">
                <a16:creationId xmlns:a16="http://schemas.microsoft.com/office/drawing/2014/main" id="{33DE06C1-D7CD-46BD-B03F-72E0FB00BD0F}"/>
              </a:ext>
            </a:extLst>
          </p:cNvPr>
          <p:cNvPicPr>
            <a:picLocks noGrp="1"/>
          </p:cNvPicPr>
          <p:nvPr>
            <p:ph idx="1"/>
          </p:nvPr>
        </p:nvPicPr>
        <p:blipFill>
          <a:blip r:embed="rId2"/>
          <a:stretch>
            <a:fillRect/>
          </a:stretch>
        </p:blipFill>
        <p:spPr>
          <a:xfrm>
            <a:off x="2270351" y="2233540"/>
            <a:ext cx="7651297" cy="4162547"/>
          </a:xfrm>
          <a:prstGeom prst="rect">
            <a:avLst/>
          </a:prstGeom>
        </p:spPr>
      </p:pic>
    </p:spTree>
    <p:extLst>
      <p:ext uri="{BB962C8B-B14F-4D97-AF65-F5344CB8AC3E}">
        <p14:creationId xmlns:p14="http://schemas.microsoft.com/office/powerpoint/2010/main" val="3143988355"/>
      </p:ext>
    </p:extLst>
  </p:cSld>
  <p:clrMapOvr>
    <a:masterClrMapping/>
  </p:clrMapOvr>
</p:sld>
</file>

<file path=ppt/slides/slide7.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4C17D9-A41B-49F6-A339-EBFEC71CCA05}"/>
              </a:ext>
            </a:extLst>
          </p:cNvPr>
          <p:cNvSpPr>
            <a:spLocks noGrp="1"/>
          </p:cNvSpPr>
          <p:nvPr>
            <p:ph type="title"/>
          </p:nvPr>
        </p:nvSpPr>
        <p:spPr/>
        <p:txBody>
          <a:bodyPr/>
          <a:lstStyle/>
          <a:p>
            <a:r>
              <a:rPr lang="en-US" dirty="0"/>
              <a:t>Discussion</a:t>
            </a:r>
          </a:p>
        </p:txBody>
      </p:sp>
      <p:sp>
        <p:nvSpPr>
          <p:cNvPr id="3" name="Content Placeholder 2">
            <a:extLst>
              <a:ext uri="{FF2B5EF4-FFF2-40B4-BE49-F238E27FC236}">
                <a16:creationId xmlns:a16="http://schemas.microsoft.com/office/drawing/2014/main" id="{E29A24E4-9E3B-47B1-8CA8-F6E0F7DBA5BB}"/>
              </a:ext>
            </a:extLst>
          </p:cNvPr>
          <p:cNvSpPr>
            <a:spLocks noGrp="1"/>
          </p:cNvSpPr>
          <p:nvPr>
            <p:ph idx="1"/>
          </p:nvPr>
        </p:nvSpPr>
        <p:spPr/>
        <p:txBody>
          <a:bodyPr/>
          <a:lstStyle/>
          <a:p>
            <a:r>
              <a:rPr lang="en-US" dirty="0"/>
              <a:t>With easily available data on </a:t>
            </a:r>
            <a:r>
              <a:rPr lang="en-US" dirty="0" err="1"/>
              <a:t>Foursquares</a:t>
            </a:r>
            <a:r>
              <a:rPr lang="en-US" dirty="0"/>
              <a:t> it is possible to: </a:t>
            </a:r>
          </a:p>
          <a:p>
            <a:pPr lvl="1"/>
            <a:r>
              <a:rPr lang="en-US" dirty="0"/>
              <a:t>Build a simple app to classify hotel based on user’s preference </a:t>
            </a:r>
          </a:p>
          <a:p>
            <a:pPr lvl="1"/>
            <a:r>
              <a:rPr lang="en-US" dirty="0"/>
              <a:t>App based in a machine learning algorithm</a:t>
            </a:r>
          </a:p>
          <a:p>
            <a:pPr lvl="1"/>
            <a:r>
              <a:rPr lang="en-US" dirty="0"/>
              <a:t>App can still be improved</a:t>
            </a:r>
          </a:p>
          <a:p>
            <a:pPr lvl="2"/>
            <a:r>
              <a:rPr lang="en-US" dirty="0"/>
              <a:t>Show less green values</a:t>
            </a:r>
          </a:p>
          <a:p>
            <a:pPr lvl="1"/>
            <a:r>
              <a:rPr lang="en-US" dirty="0"/>
              <a:t>Study shows that there is a potential for accessibility based search engines</a:t>
            </a:r>
          </a:p>
          <a:p>
            <a:endParaRPr lang="en-US" dirty="0"/>
          </a:p>
        </p:txBody>
      </p:sp>
    </p:spTree>
    <p:extLst>
      <p:ext uri="{BB962C8B-B14F-4D97-AF65-F5344CB8AC3E}">
        <p14:creationId xmlns:p14="http://schemas.microsoft.com/office/powerpoint/2010/main" val="1963377722"/>
      </p:ext>
    </p:extLst>
  </p:cSld>
  <p:clrMapOvr>
    <a:masterClrMapping/>
  </p:clrMapOvr>
</p:sld>
</file>

<file path=ppt/slides/slide8.xml><?xml version="1.0" encoding="utf-8"?>
<p:sld xmlns:a="http://purl.oclc.org/ooxml/drawingml/main" xmlns:r="http://purl.oclc.org/ooxml/officeDocument/relationships" xmlns:p="http://purl.oclc.org/ooxml/presentationml/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EEA52-872B-4361-ABB9-E709E5446432}"/>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627791E2-AE4D-4EFC-AC38-129486173835}"/>
              </a:ext>
            </a:extLst>
          </p:cNvPr>
          <p:cNvSpPr>
            <a:spLocks noGrp="1"/>
          </p:cNvSpPr>
          <p:nvPr>
            <p:ph idx="1"/>
          </p:nvPr>
        </p:nvSpPr>
        <p:spPr/>
        <p:txBody>
          <a:bodyPr/>
          <a:lstStyle/>
          <a:p>
            <a:r>
              <a:rPr lang="en-US" dirty="0"/>
              <a:t>It is possible to enhance travel search engines so that the surroundings of hotel can be evaluated while choosing it.</a:t>
            </a:r>
          </a:p>
          <a:p>
            <a:r>
              <a:rPr lang="en-US" dirty="0"/>
              <a:t> A clustering algorithm was used to classify all hotels in a 8km radius from Downtown Montreal based on three criteria determined by a hypothetical user.</a:t>
            </a:r>
          </a:p>
          <a:p>
            <a:endParaRPr lang="en-US" dirty="0"/>
          </a:p>
        </p:txBody>
      </p:sp>
    </p:spTree>
    <p:extLst>
      <p:ext uri="{BB962C8B-B14F-4D97-AF65-F5344CB8AC3E}">
        <p14:creationId xmlns:p14="http://schemas.microsoft.com/office/powerpoint/2010/main" val="2361816630"/>
      </p:ext>
    </p:extLst>
  </p:cSld>
  <p:clrMapOvr>
    <a:masterClrMapping/>
  </p:clrMapOvr>
</p:sld>
</file>

<file path=ppt/theme/theme1.xml><?xml version="1.0" encoding="utf-8"?>
<a:theme xmlns:a="http://purl.oclc.org/ooxml/drawingml/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
                <a:satMod val="107%"/>
                <a:lumMod val="103%"/>
              </a:schemeClr>
            </a:gs>
            <a:gs pos="100%">
              <a:schemeClr val="phClr">
                <a:tint val="82%"/>
                <a:satMod val="109%"/>
                <a:lumMod val="103%"/>
              </a:schemeClr>
            </a:gs>
          </a:gsLst>
          <a:lin ang="5400000" scaled="0"/>
        </a:gradFill>
        <a:gradFill rotWithShape="1">
          <a:gsLst>
            <a:gs pos="0%">
              <a:schemeClr val="phClr">
                <a:tint val="97%"/>
                <a:satMod val="100%"/>
                <a:lumMod val="102%"/>
              </a:schemeClr>
            </a:gs>
            <a:gs pos="50%">
              <a:schemeClr val="phClr">
                <a:shade val="100%"/>
                <a:satMod val="103%"/>
                <a:lumMod val="100%"/>
              </a:schemeClr>
            </a:gs>
            <a:gs pos="100%">
              <a:schemeClr val="phClr">
                <a:shade val="93%"/>
                <a:satMod val="110%"/>
                <a:lumMod val="99%"/>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
            <a:satMod val="170%"/>
          </a:schemeClr>
        </a:solidFill>
        <a:gradFill rotWithShape="1">
          <a:gsLst>
            <a:gs pos="0%">
              <a:schemeClr val="phClr">
                <a:tint val="97%"/>
                <a:shade val="100%"/>
                <a:satMod val="185%"/>
                <a:lumMod val="120%"/>
              </a:schemeClr>
            </a:gs>
            <a:gs pos="100%">
              <a:schemeClr val="phClr">
                <a:tint val="96%"/>
                <a:shade val="95%"/>
                <a:satMod val="215%"/>
                <a:lumMod val="80%"/>
              </a:schemeClr>
            </a:gs>
          </a:gsLst>
          <a:path path="circle">
            <a:fillToRect l="50%" t="55%" r="125%" b="1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purl.oclc.org/ooxml/officeDocument/extendedProperties" xmlns:vt="http://purl.oclc.org/ooxml/officeDocument/docPropsVTypes">
  <TotalTime>8</TotalTime>
  <Words>366</Words>
  <Application>Microsoft Office PowerPoint</Application>
  <PresentationFormat>Widescreen</PresentationFormat>
  <Paragraphs>45</Paragraphs>
  <Slides>8</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Gill Sans MT</vt:lpstr>
      <vt:lpstr>Parcel</vt:lpstr>
      <vt:lpstr>Hotels’Surroundings</vt:lpstr>
      <vt:lpstr>INtroduction</vt:lpstr>
      <vt:lpstr>INtroduction</vt:lpstr>
      <vt:lpstr>Data</vt:lpstr>
      <vt:lpstr>Methodology</vt:lpstr>
      <vt:lpstr>Results</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Hotels’Surroundings</dc:title>
  <dc:creator>Rafael Kurusu</dc:creator>
  <cp:lastModifiedBy>Rafael Kurusu</cp:lastModifiedBy>
  <cp:revision>2</cp:revision>
  <dcterms:created xsi:type="dcterms:W3CDTF">2020-01-31T18:05:24Z</dcterms:created>
  <dcterms:modified xsi:type="dcterms:W3CDTF">2020-01-31T18:14:04Z</dcterms:modified>
</cp:coreProperties>
</file>